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66" r:id="rId4"/>
    <p:sldId id="264" r:id="rId5"/>
    <p:sldId id="265" r:id="rId6"/>
    <p:sldId id="258" r:id="rId7"/>
    <p:sldId id="259" r:id="rId8"/>
    <p:sldId id="260" r:id="rId9"/>
    <p:sldId id="261" r:id="rId10"/>
    <p:sldId id="262" r:id="rId11"/>
    <p:sldId id="263" r:id="rId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4099"/>
    <a:srgbClr val="2410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35" autoAdjust="0"/>
    <p:restoredTop sz="94660"/>
  </p:normalViewPr>
  <p:slideViewPr>
    <p:cSldViewPr snapToGrid="0" snapToObjects="1">
      <p:cViewPr varScale="1">
        <p:scale>
          <a:sx n="125" d="100"/>
          <a:sy n="125" d="100"/>
        </p:scale>
        <p:origin x="1386" y="108"/>
      </p:cViewPr>
      <p:guideLst>
        <p:guide orient="horz" pos="2160"/>
        <p:guide pos="2880"/>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DA87BC-CA09-42E5-BC5D-7743BADBF848}" type="datetimeFigureOut">
              <a:rPr lang="en-US" smtClean="0"/>
              <a:t>10/8/2013</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58D1D3-34FE-41F6-BD62-45D50C1ABC3D}" type="slidenum">
              <a:rPr lang="en-US" smtClean="0"/>
              <a:t>‹#›</a:t>
            </a:fld>
            <a:endParaRPr lang="en-US" dirty="0"/>
          </a:p>
        </p:txBody>
      </p:sp>
    </p:spTree>
    <p:extLst>
      <p:ext uri="{BB962C8B-B14F-4D97-AF65-F5344CB8AC3E}">
        <p14:creationId xmlns:p14="http://schemas.microsoft.com/office/powerpoint/2010/main" val="1611243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58D1D3-34FE-41F6-BD62-45D50C1ABC3D}" type="slidenum">
              <a:rPr lang="en-US" smtClean="0"/>
              <a:t>1</a:t>
            </a:fld>
            <a:endParaRPr lang="en-US" dirty="0"/>
          </a:p>
        </p:txBody>
      </p:sp>
    </p:spTree>
    <p:extLst>
      <p:ext uri="{BB962C8B-B14F-4D97-AF65-F5344CB8AC3E}">
        <p14:creationId xmlns:p14="http://schemas.microsoft.com/office/powerpoint/2010/main" val="11659822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F543FD-1B8B-4CEA-929F-2F1CB4D22456}" type="slidenum">
              <a:rPr lang="en-US" smtClean="0"/>
              <a:t>10</a:t>
            </a:fld>
            <a:endParaRPr lang="en-US" dirty="0"/>
          </a:p>
        </p:txBody>
      </p:sp>
    </p:spTree>
    <p:extLst>
      <p:ext uri="{BB962C8B-B14F-4D97-AF65-F5344CB8AC3E}">
        <p14:creationId xmlns:p14="http://schemas.microsoft.com/office/powerpoint/2010/main" val="21408965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F543FD-1B8B-4CEA-929F-2F1CB4D22456}" type="slidenum">
              <a:rPr lang="en-US" smtClean="0"/>
              <a:t>11</a:t>
            </a:fld>
            <a:endParaRPr lang="en-US" dirty="0"/>
          </a:p>
        </p:txBody>
      </p:sp>
    </p:spTree>
    <p:extLst>
      <p:ext uri="{BB962C8B-B14F-4D97-AF65-F5344CB8AC3E}">
        <p14:creationId xmlns:p14="http://schemas.microsoft.com/office/powerpoint/2010/main" val="671458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F543FD-1B8B-4CEA-929F-2F1CB4D22456}" type="slidenum">
              <a:rPr lang="en-US" smtClean="0"/>
              <a:t>2</a:t>
            </a:fld>
            <a:endParaRPr lang="en-US" dirty="0"/>
          </a:p>
        </p:txBody>
      </p:sp>
    </p:spTree>
    <p:extLst>
      <p:ext uri="{BB962C8B-B14F-4D97-AF65-F5344CB8AC3E}">
        <p14:creationId xmlns:p14="http://schemas.microsoft.com/office/powerpoint/2010/main" val="2494141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F543FD-1B8B-4CEA-929F-2F1CB4D22456}" type="slidenum">
              <a:rPr lang="en-US" smtClean="0"/>
              <a:t>3</a:t>
            </a:fld>
            <a:endParaRPr lang="en-US" dirty="0"/>
          </a:p>
        </p:txBody>
      </p:sp>
    </p:spTree>
    <p:extLst>
      <p:ext uri="{BB962C8B-B14F-4D97-AF65-F5344CB8AC3E}">
        <p14:creationId xmlns:p14="http://schemas.microsoft.com/office/powerpoint/2010/main" val="1275600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58D1D3-34FE-41F6-BD62-45D50C1ABC3D}" type="slidenum">
              <a:rPr lang="en-US" smtClean="0"/>
              <a:t>4</a:t>
            </a:fld>
            <a:endParaRPr lang="en-US" dirty="0"/>
          </a:p>
        </p:txBody>
      </p:sp>
    </p:spTree>
    <p:extLst>
      <p:ext uri="{BB962C8B-B14F-4D97-AF65-F5344CB8AC3E}">
        <p14:creationId xmlns:p14="http://schemas.microsoft.com/office/powerpoint/2010/main" val="24907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58D1D3-34FE-41F6-BD62-45D50C1ABC3D}" type="slidenum">
              <a:rPr lang="en-US" smtClean="0"/>
              <a:t>5</a:t>
            </a:fld>
            <a:endParaRPr lang="en-US" dirty="0"/>
          </a:p>
        </p:txBody>
      </p:sp>
    </p:spTree>
    <p:extLst>
      <p:ext uri="{BB962C8B-B14F-4D97-AF65-F5344CB8AC3E}">
        <p14:creationId xmlns:p14="http://schemas.microsoft.com/office/powerpoint/2010/main" val="899985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F543FD-1B8B-4CEA-929F-2F1CB4D22456}" type="slidenum">
              <a:rPr lang="en-US" smtClean="0"/>
              <a:t>6</a:t>
            </a:fld>
            <a:endParaRPr lang="en-US" dirty="0"/>
          </a:p>
        </p:txBody>
      </p:sp>
    </p:spTree>
    <p:extLst>
      <p:ext uri="{BB962C8B-B14F-4D97-AF65-F5344CB8AC3E}">
        <p14:creationId xmlns:p14="http://schemas.microsoft.com/office/powerpoint/2010/main" val="3211008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F543FD-1B8B-4CEA-929F-2F1CB4D22456}" type="slidenum">
              <a:rPr lang="en-US" smtClean="0"/>
              <a:t>7</a:t>
            </a:fld>
            <a:endParaRPr lang="en-US" dirty="0"/>
          </a:p>
        </p:txBody>
      </p:sp>
    </p:spTree>
    <p:extLst>
      <p:ext uri="{BB962C8B-B14F-4D97-AF65-F5344CB8AC3E}">
        <p14:creationId xmlns:p14="http://schemas.microsoft.com/office/powerpoint/2010/main" val="1739391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F543FD-1B8B-4CEA-929F-2F1CB4D22456}" type="slidenum">
              <a:rPr lang="en-US" smtClean="0"/>
              <a:t>8</a:t>
            </a:fld>
            <a:endParaRPr lang="en-US" dirty="0"/>
          </a:p>
        </p:txBody>
      </p:sp>
    </p:spTree>
    <p:extLst>
      <p:ext uri="{BB962C8B-B14F-4D97-AF65-F5344CB8AC3E}">
        <p14:creationId xmlns:p14="http://schemas.microsoft.com/office/powerpoint/2010/main" val="1793783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F543FD-1B8B-4CEA-929F-2F1CB4D22456}" type="slidenum">
              <a:rPr lang="en-US" smtClean="0"/>
              <a:t>9</a:t>
            </a:fld>
            <a:endParaRPr lang="en-US" dirty="0"/>
          </a:p>
        </p:txBody>
      </p:sp>
    </p:spTree>
    <p:extLst>
      <p:ext uri="{BB962C8B-B14F-4D97-AF65-F5344CB8AC3E}">
        <p14:creationId xmlns:p14="http://schemas.microsoft.com/office/powerpoint/2010/main" val="996331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5FB3126-25FB-F241-9D08-EF0C3CBFF311}" type="datetimeFigureOut">
              <a:rPr lang="en-US" smtClean="0"/>
              <a:pPr/>
              <a:t>10/8/2013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CA07176-4D28-144C-AB30-ACED7F44A340}"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FB3126-25FB-F241-9D08-EF0C3CBFF311}" type="datetimeFigureOut">
              <a:rPr lang="en-US" smtClean="0"/>
              <a:pPr/>
              <a:t>10/8/2013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CA07176-4D28-144C-AB30-ACED7F44A340}"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FB3126-25FB-F241-9D08-EF0C3CBFF311}" type="datetimeFigureOut">
              <a:rPr lang="en-US" smtClean="0"/>
              <a:pPr/>
              <a:t>10/8/2013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CA07176-4D28-144C-AB30-ACED7F44A340}"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descr="Background_Duo_266.jpg"/>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5FB3126-25FB-F241-9D08-EF0C3CBFF311}" type="datetimeFigureOut">
              <a:rPr lang="en-US" smtClean="0"/>
              <a:pPr/>
              <a:t>10/8/2013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CA07176-4D28-144C-AB30-ACED7F44A340}" type="slidenum">
              <a:rPr lang="en-US" smtClean="0"/>
              <a:pPr/>
              <a:t>‹#›</a:t>
            </a:fld>
            <a:endParaRPr lang="en-US" dirty="0"/>
          </a:p>
        </p:txBody>
      </p:sp>
    </p:spTree>
    <p:extLst>
      <p:ext uri="{BB962C8B-B14F-4D97-AF65-F5344CB8AC3E}">
        <p14:creationId xmlns:p14="http://schemas.microsoft.com/office/powerpoint/2010/main" val="129580939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FB3126-25FB-F241-9D08-EF0C3CBFF311}" type="datetimeFigureOut">
              <a:rPr lang="en-US" smtClean="0"/>
              <a:pPr/>
              <a:t>10/8/2013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CA07176-4D28-144C-AB30-ACED7F44A340}"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5FB3126-25FB-F241-9D08-EF0C3CBFF311}" type="datetimeFigureOut">
              <a:rPr lang="en-US" smtClean="0"/>
              <a:pPr/>
              <a:t>10/8/2013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CA07176-4D28-144C-AB30-ACED7F44A340}"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5FB3126-25FB-F241-9D08-EF0C3CBFF311}" type="datetimeFigureOut">
              <a:rPr lang="en-US" smtClean="0"/>
              <a:pPr/>
              <a:t>10/8/2013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CA07176-4D28-144C-AB30-ACED7F44A340}"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5FB3126-25FB-F241-9D08-EF0C3CBFF311}" type="datetimeFigureOut">
              <a:rPr lang="en-US" smtClean="0"/>
              <a:pPr/>
              <a:t>10/8/2013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CA07176-4D28-144C-AB30-ACED7F44A340}"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5FB3126-25FB-F241-9D08-EF0C3CBFF311}" type="datetimeFigureOut">
              <a:rPr lang="en-US" smtClean="0"/>
              <a:pPr/>
              <a:t>10/8/2013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CA07176-4D28-144C-AB30-ACED7F44A340}"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FB3126-25FB-F241-9D08-EF0C3CBFF311}" type="datetimeFigureOut">
              <a:rPr lang="en-US" smtClean="0"/>
              <a:pPr/>
              <a:t>10/8/2013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CA07176-4D28-144C-AB30-ACED7F44A340}"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FB3126-25FB-F241-9D08-EF0C3CBFF311}" type="datetimeFigureOut">
              <a:rPr lang="en-US" smtClean="0"/>
              <a:pPr/>
              <a:t>10/8/2013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CA07176-4D28-144C-AB30-ACED7F44A340}"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FB3126-25FB-F241-9D08-EF0C3CBFF311}" type="datetimeFigureOut">
              <a:rPr lang="en-US" smtClean="0"/>
              <a:pPr/>
              <a:t>10/8/2013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CA07176-4D28-144C-AB30-ACED7F44A340}" type="slidenum">
              <a:rPr lang="en-US" smtClean="0"/>
              <a:pPr/>
              <a:t>‹#›</a:t>
            </a:fld>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Background_Duo_266.jpg"/>
          <p:cNvPicPr>
            <a:picLocks noChangeAspect="1"/>
          </p:cNvPicPr>
          <p:nvPr userDrawn="1"/>
        </p:nvPicPr>
        <p:blipFill>
          <a:blip r:embed="rId14">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FB3126-25FB-F241-9D08-EF0C3CBFF311}" type="datetimeFigureOut">
              <a:rPr lang="en-US" smtClean="0"/>
              <a:pPr/>
              <a:t>10/8/2013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A07176-4D28-144C-AB30-ACED7F44A340}"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mailto:george.cole@allscript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_Duo_266.jpg"/>
          <p:cNvPicPr>
            <a:picLocks noChangeAspect="1"/>
          </p:cNvPicPr>
          <p:nvPr/>
        </p:nvPicPr>
        <p:blipFill>
          <a:blip r:embed="rId3">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6" name="Picture 5" descr="PurpleGlob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53"/>
            <a:ext cx="9144000" cy="6858000"/>
          </a:xfrm>
          <a:prstGeom prst="rect">
            <a:avLst/>
          </a:prstGeom>
        </p:spPr>
      </p:pic>
      <p:sp>
        <p:nvSpPr>
          <p:cNvPr id="2" name="Title 1"/>
          <p:cNvSpPr>
            <a:spLocks noGrp="1"/>
          </p:cNvSpPr>
          <p:nvPr>
            <p:ph type="ctrTitle"/>
          </p:nvPr>
        </p:nvSpPr>
        <p:spPr>
          <a:xfrm>
            <a:off x="685800" y="3422415"/>
            <a:ext cx="7772400" cy="1470025"/>
          </a:xfrm>
        </p:spPr>
        <p:txBody>
          <a:bodyPr/>
          <a:lstStyle/>
          <a:p>
            <a:r>
              <a:rPr lang="en-US" dirty="0" smtClean="0">
                <a:solidFill>
                  <a:srgbClr val="5A4099"/>
                </a:solidFill>
                <a:latin typeface="Arial"/>
                <a:cs typeface="Arial"/>
              </a:rPr>
              <a:t>Patient View Visit Summary</a:t>
            </a:r>
            <a:br>
              <a:rPr lang="en-US" dirty="0" smtClean="0">
                <a:solidFill>
                  <a:srgbClr val="5A4099"/>
                </a:solidFill>
                <a:latin typeface="Arial"/>
                <a:cs typeface="Arial"/>
              </a:rPr>
            </a:br>
            <a:r>
              <a:rPr lang="en-US" sz="2400" dirty="0" smtClean="0">
                <a:solidFill>
                  <a:srgbClr val="5A4099"/>
                </a:solidFill>
                <a:latin typeface="Arial"/>
                <a:cs typeface="Arial"/>
              </a:rPr>
              <a:t>profile proposal</a:t>
            </a:r>
            <a:endParaRPr lang="en-US" sz="2400" dirty="0">
              <a:solidFill>
                <a:srgbClr val="5A4099"/>
              </a:solidFill>
              <a:latin typeface="Arial"/>
              <a:cs typeface="Arial"/>
            </a:endParaRPr>
          </a:p>
        </p:txBody>
      </p:sp>
      <p:sp>
        <p:nvSpPr>
          <p:cNvPr id="3" name="Subtitle 2"/>
          <p:cNvSpPr>
            <a:spLocks noGrp="1"/>
          </p:cNvSpPr>
          <p:nvPr>
            <p:ph type="subTitle" idx="1"/>
          </p:nvPr>
        </p:nvSpPr>
        <p:spPr>
          <a:xfrm>
            <a:off x="1371600" y="4890895"/>
            <a:ext cx="6400800" cy="1053231"/>
          </a:xfrm>
        </p:spPr>
        <p:txBody>
          <a:bodyPr>
            <a:normAutofit/>
          </a:bodyPr>
          <a:lstStyle/>
          <a:p>
            <a:r>
              <a:rPr lang="en-US" sz="2600" dirty="0" smtClean="0">
                <a:solidFill>
                  <a:schemeClr val="tx1">
                    <a:lumMod val="65000"/>
                    <a:lumOff val="35000"/>
                  </a:schemeClr>
                </a:solidFill>
                <a:latin typeface="Arial"/>
                <a:cs typeface="Arial"/>
              </a:rPr>
              <a:t>George Cole, Allscripts</a:t>
            </a:r>
          </a:p>
          <a:p>
            <a:r>
              <a:rPr lang="en-US" sz="2600" dirty="0" smtClean="0">
                <a:solidFill>
                  <a:schemeClr val="tx1">
                    <a:lumMod val="65000"/>
                    <a:lumOff val="35000"/>
                  </a:schemeClr>
                </a:solidFill>
                <a:latin typeface="Arial"/>
                <a:cs typeface="Arial"/>
              </a:rPr>
              <a:t>Emma Jones, Allscripts</a:t>
            </a:r>
            <a:endParaRPr lang="en-US" sz="2600" dirty="0">
              <a:solidFill>
                <a:schemeClr val="tx1">
                  <a:lumMod val="65000"/>
                  <a:lumOff val="35000"/>
                </a:schemeClr>
              </a:solidFill>
              <a:latin typeface="Arial"/>
              <a:cs typeface="Arial"/>
            </a:endParaRPr>
          </a:p>
        </p:txBody>
      </p:sp>
      <p:pic>
        <p:nvPicPr>
          <p:cNvPr id="5" name="Picture 4" descr="ihe-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2485" y="1609258"/>
            <a:ext cx="4429454" cy="1208288"/>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ground_Duo_266.jpg"/>
          <p:cNvPicPr>
            <a:picLocks noChangeAspect="1"/>
          </p:cNvPicPr>
          <p:nvPr/>
        </p:nvPicPr>
        <p:blipFill>
          <a:blip r:embed="rId3">
            <a:alphaModFix amt="60000"/>
            <a:extLst>
              <a:ext uri="{28A0092B-C50C-407E-A947-70E740481C1C}">
                <a14:useLocalDpi xmlns:a14="http://schemas.microsoft.com/office/drawing/2010/main" val="0"/>
              </a:ext>
            </a:extLst>
          </a:blip>
          <a:stretch>
            <a:fillRect/>
          </a:stretch>
        </p:blipFill>
        <p:spPr>
          <a:xfrm>
            <a:off x="1269507" y="0"/>
            <a:ext cx="9144000" cy="6858000"/>
          </a:xfrm>
          <a:prstGeom prst="rect">
            <a:avLst/>
          </a:prstGeom>
        </p:spPr>
      </p:pic>
      <p:sp>
        <p:nvSpPr>
          <p:cNvPr id="2" name="Title 1"/>
          <p:cNvSpPr>
            <a:spLocks noGrp="1"/>
          </p:cNvSpPr>
          <p:nvPr>
            <p:ph type="ctrTitle"/>
          </p:nvPr>
        </p:nvSpPr>
        <p:spPr>
          <a:xfrm>
            <a:off x="685800" y="897793"/>
            <a:ext cx="7772400" cy="747605"/>
          </a:xfrm>
        </p:spPr>
        <p:txBody>
          <a:bodyPr>
            <a:normAutofit/>
          </a:bodyPr>
          <a:lstStyle/>
          <a:p>
            <a:pPr algn="r"/>
            <a:r>
              <a:rPr lang="en-CA" altLang="en-US" sz="3200" dirty="0">
                <a:ea typeface="ＭＳ Ｐゴシック" pitchFamily="34" charset="-128"/>
              </a:rPr>
              <a:t>Proposed Standards &amp; Systems</a:t>
            </a:r>
            <a:endParaRPr lang="en-US" sz="3000" b="1" dirty="0">
              <a:solidFill>
                <a:srgbClr val="5A4099"/>
              </a:solidFill>
              <a:latin typeface="Arial"/>
              <a:cs typeface="Arial"/>
            </a:endParaRPr>
          </a:p>
        </p:txBody>
      </p:sp>
      <p:sp>
        <p:nvSpPr>
          <p:cNvPr id="3" name="Subtitle 2"/>
          <p:cNvSpPr>
            <a:spLocks noGrp="1"/>
          </p:cNvSpPr>
          <p:nvPr>
            <p:ph type="subTitle" idx="1"/>
          </p:nvPr>
        </p:nvSpPr>
        <p:spPr>
          <a:xfrm>
            <a:off x="509260" y="1844870"/>
            <a:ext cx="8125480" cy="4859540"/>
          </a:xfrm>
        </p:spPr>
        <p:txBody>
          <a:bodyPr>
            <a:normAutofit/>
          </a:bodyPr>
          <a:lstStyle/>
          <a:p>
            <a:pPr marL="0" lvl="1" algn="l">
              <a:spcBef>
                <a:spcPts val="0"/>
              </a:spcBef>
              <a:spcAft>
                <a:spcPts val="1200"/>
              </a:spcAft>
            </a:pPr>
            <a:r>
              <a:rPr lang="en-US" altLang="en-US" sz="2000" dirty="0" smtClean="0">
                <a:ea typeface="ＭＳ Ｐゴシック" pitchFamily="34" charset="-128"/>
              </a:rPr>
              <a:t>XSLT</a:t>
            </a:r>
          </a:p>
          <a:p>
            <a:pPr marL="0" lvl="1" algn="l">
              <a:spcBef>
                <a:spcPts val="0"/>
              </a:spcBef>
              <a:spcAft>
                <a:spcPts val="1200"/>
              </a:spcAft>
            </a:pPr>
            <a:r>
              <a:rPr lang="en-US" altLang="en-US" sz="2000" dirty="0" smtClean="0">
                <a:ea typeface="ＭＳ Ｐゴシック" pitchFamily="34" charset="-128"/>
              </a:rPr>
              <a:t>XML</a:t>
            </a:r>
          </a:p>
          <a:p>
            <a:pPr marL="0" lvl="1" algn="l">
              <a:spcBef>
                <a:spcPts val="0"/>
              </a:spcBef>
              <a:spcAft>
                <a:spcPts val="1200"/>
              </a:spcAft>
            </a:pPr>
            <a:r>
              <a:rPr lang="en-US" altLang="en-US" sz="2000" dirty="0" smtClean="0">
                <a:ea typeface="ＭＳ Ｐゴシック" pitchFamily="34" charset="-128"/>
              </a:rPr>
              <a:t>HTML</a:t>
            </a:r>
          </a:p>
          <a:p>
            <a:pPr marL="0" lvl="1" algn="l">
              <a:spcBef>
                <a:spcPts val="0"/>
              </a:spcBef>
              <a:spcAft>
                <a:spcPts val="1200"/>
              </a:spcAft>
            </a:pPr>
            <a:r>
              <a:rPr lang="en-US" altLang="en-US" sz="2000" dirty="0" smtClean="0">
                <a:ea typeface="ＭＳ Ｐゴシック" pitchFamily="34" charset="-128"/>
              </a:rPr>
              <a:t>CSS</a:t>
            </a:r>
            <a:endParaRPr lang="en-US" altLang="en-US" sz="2000" dirty="0">
              <a:ea typeface="ＭＳ Ｐゴシック" pitchFamily="34" charset="-128"/>
            </a:endParaRPr>
          </a:p>
        </p:txBody>
      </p:sp>
      <p:pic>
        <p:nvPicPr>
          <p:cNvPr id="9" name="Picture 8" descr="ihe-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Tree>
    <p:extLst>
      <p:ext uri="{BB962C8B-B14F-4D97-AF65-F5344CB8AC3E}">
        <p14:creationId xmlns:p14="http://schemas.microsoft.com/office/powerpoint/2010/main" val="9752710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ground_Duo_266.jpg"/>
          <p:cNvPicPr>
            <a:picLocks noChangeAspect="1"/>
          </p:cNvPicPr>
          <p:nvPr/>
        </p:nvPicPr>
        <p:blipFill>
          <a:blip r:embed="rId3">
            <a:alphaModFix amt="60000"/>
            <a:extLst>
              <a:ext uri="{28A0092B-C50C-407E-A947-70E740481C1C}">
                <a14:useLocalDpi xmlns:a14="http://schemas.microsoft.com/office/drawing/2010/main" val="0"/>
              </a:ext>
            </a:extLst>
          </a:blip>
          <a:stretch>
            <a:fillRect/>
          </a:stretch>
        </p:blipFill>
        <p:spPr>
          <a:xfrm>
            <a:off x="1269507" y="0"/>
            <a:ext cx="9144000" cy="6858000"/>
          </a:xfrm>
          <a:prstGeom prst="rect">
            <a:avLst/>
          </a:prstGeom>
        </p:spPr>
      </p:pic>
      <p:sp>
        <p:nvSpPr>
          <p:cNvPr id="2" name="Title 1"/>
          <p:cNvSpPr>
            <a:spLocks noGrp="1"/>
          </p:cNvSpPr>
          <p:nvPr>
            <p:ph type="ctrTitle"/>
          </p:nvPr>
        </p:nvSpPr>
        <p:spPr>
          <a:xfrm>
            <a:off x="685800" y="897793"/>
            <a:ext cx="7772400" cy="747605"/>
          </a:xfrm>
        </p:spPr>
        <p:txBody>
          <a:bodyPr>
            <a:normAutofit/>
          </a:bodyPr>
          <a:lstStyle/>
          <a:p>
            <a:pPr algn="r"/>
            <a:r>
              <a:rPr lang="en-CA" altLang="en-US" sz="3200" dirty="0">
                <a:ea typeface="ＭＳ Ｐゴシック" pitchFamily="34" charset="-128"/>
              </a:rPr>
              <a:t>Discussion</a:t>
            </a:r>
            <a:endParaRPr lang="en-US" sz="3000" b="1" dirty="0">
              <a:solidFill>
                <a:srgbClr val="5A4099"/>
              </a:solidFill>
              <a:latin typeface="Arial"/>
              <a:cs typeface="Arial"/>
            </a:endParaRPr>
          </a:p>
        </p:txBody>
      </p:sp>
      <p:sp>
        <p:nvSpPr>
          <p:cNvPr id="3" name="Subtitle 2"/>
          <p:cNvSpPr>
            <a:spLocks noGrp="1"/>
          </p:cNvSpPr>
          <p:nvPr>
            <p:ph type="subTitle" idx="1"/>
          </p:nvPr>
        </p:nvSpPr>
        <p:spPr>
          <a:xfrm>
            <a:off x="509260" y="1844870"/>
            <a:ext cx="8125480" cy="4859540"/>
          </a:xfrm>
        </p:spPr>
        <p:txBody>
          <a:bodyPr>
            <a:normAutofit/>
          </a:bodyPr>
          <a:lstStyle/>
          <a:p>
            <a:pPr algn="l">
              <a:defRPr/>
            </a:pPr>
            <a:r>
              <a:rPr lang="en-CA" dirty="0">
                <a:ea typeface="ＭＳ Ｐゴシック" pitchFamily="34" charset="-128"/>
              </a:rPr>
              <a:t>What level of effort do you foresee in developing this profile?</a:t>
            </a:r>
          </a:p>
          <a:p>
            <a:pPr lvl="1" algn="l">
              <a:defRPr/>
            </a:pPr>
            <a:r>
              <a:rPr lang="en-CA" dirty="0" smtClean="0">
                <a:ea typeface="ＭＳ Ｐゴシック" pitchFamily="34" charset="-128"/>
              </a:rPr>
              <a:t>Significant discussions to clearly limit scope and define requirements.</a:t>
            </a:r>
          </a:p>
          <a:p>
            <a:pPr lvl="1" algn="l">
              <a:defRPr/>
            </a:pPr>
            <a:r>
              <a:rPr lang="en-CA" dirty="0" smtClean="0">
                <a:ea typeface="ＭＳ Ｐゴシック" pitchFamily="34" charset="-128"/>
              </a:rPr>
              <a:t>Moderate to High level of technical testing to explore alternatives for multiple views.</a:t>
            </a:r>
            <a:endParaRPr lang="en-CA" dirty="0" smtClean="0">
              <a:ea typeface="ＭＳ Ｐゴシック" pitchFamily="34" charset="-128"/>
            </a:endParaRPr>
          </a:p>
          <a:p>
            <a:pPr algn="l">
              <a:defRPr/>
            </a:pPr>
            <a:endParaRPr lang="en-CA" dirty="0">
              <a:ea typeface="ＭＳ Ｐゴシック" pitchFamily="34" charset="-128"/>
            </a:endParaRPr>
          </a:p>
          <a:p>
            <a:pPr algn="l">
              <a:defRPr/>
            </a:pPr>
            <a:r>
              <a:rPr lang="en-CA" dirty="0" smtClean="0">
                <a:ea typeface="ＭＳ Ｐゴシック" pitchFamily="34" charset="-128"/>
              </a:rPr>
              <a:t>Profile </a:t>
            </a:r>
            <a:r>
              <a:rPr lang="en-CA" dirty="0">
                <a:ea typeface="ＭＳ Ｐゴシック" pitchFamily="34" charset="-128"/>
              </a:rPr>
              <a:t>Editor:</a:t>
            </a:r>
          </a:p>
          <a:p>
            <a:pPr lvl="1" algn="l">
              <a:defRPr/>
            </a:pPr>
            <a:r>
              <a:rPr lang="fr-FR" dirty="0" smtClean="0">
                <a:ea typeface="ＭＳ Ｐゴシック" pitchFamily="34" charset="-128"/>
              </a:rPr>
              <a:t>George Cole, </a:t>
            </a:r>
            <a:r>
              <a:rPr lang="fr-FR" dirty="0" smtClean="0">
                <a:ea typeface="ＭＳ Ｐゴシック" pitchFamily="34" charset="-128"/>
                <a:hlinkClick r:id="rId4"/>
              </a:rPr>
              <a:t>george.cole@allscripts.com</a:t>
            </a:r>
            <a:endParaRPr lang="en-US" sz="2000" dirty="0">
              <a:solidFill>
                <a:schemeClr val="tx1">
                  <a:lumMod val="65000"/>
                  <a:lumOff val="35000"/>
                </a:schemeClr>
              </a:solidFill>
              <a:latin typeface="Arial"/>
              <a:cs typeface="Arial"/>
            </a:endParaRPr>
          </a:p>
        </p:txBody>
      </p:sp>
      <p:pic>
        <p:nvPicPr>
          <p:cNvPr id="9" name="Picture 8" descr="ihe-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Tree>
    <p:extLst>
      <p:ext uri="{BB962C8B-B14F-4D97-AF65-F5344CB8AC3E}">
        <p14:creationId xmlns:p14="http://schemas.microsoft.com/office/powerpoint/2010/main" val="10586275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ground_Duo_266.jpg"/>
          <p:cNvPicPr>
            <a:picLocks noChangeAspect="1"/>
          </p:cNvPicPr>
          <p:nvPr/>
        </p:nvPicPr>
        <p:blipFill>
          <a:blip r:embed="rId3">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685800" y="897793"/>
            <a:ext cx="7772400" cy="747605"/>
          </a:xfrm>
        </p:spPr>
        <p:txBody>
          <a:bodyPr>
            <a:normAutofit/>
          </a:bodyPr>
          <a:lstStyle/>
          <a:p>
            <a:pPr algn="r"/>
            <a:r>
              <a:rPr lang="en-CA" altLang="en-US" sz="3200" dirty="0">
                <a:ea typeface="ＭＳ Ｐゴシック" pitchFamily="34" charset="-128"/>
              </a:rPr>
              <a:t>The Problem</a:t>
            </a:r>
            <a:endParaRPr lang="en-US" sz="3000" b="1" dirty="0">
              <a:solidFill>
                <a:srgbClr val="5A4099"/>
              </a:solidFill>
              <a:latin typeface="Arial"/>
              <a:cs typeface="Arial"/>
            </a:endParaRPr>
          </a:p>
        </p:txBody>
      </p:sp>
      <p:sp>
        <p:nvSpPr>
          <p:cNvPr id="3" name="Subtitle 2"/>
          <p:cNvSpPr>
            <a:spLocks noGrp="1"/>
          </p:cNvSpPr>
          <p:nvPr>
            <p:ph type="subTitle" idx="1"/>
          </p:nvPr>
        </p:nvSpPr>
        <p:spPr>
          <a:xfrm>
            <a:off x="509260" y="1844870"/>
            <a:ext cx="8125480" cy="4859540"/>
          </a:xfrm>
        </p:spPr>
        <p:txBody>
          <a:bodyPr>
            <a:normAutofit fontScale="77500" lnSpcReduction="20000"/>
          </a:bodyPr>
          <a:lstStyle/>
          <a:p>
            <a:pPr marL="342900" lvl="1" indent="-342900" algn="l">
              <a:spcBef>
                <a:spcPts val="0"/>
              </a:spcBef>
              <a:spcAft>
                <a:spcPts val="1200"/>
              </a:spcAft>
              <a:buFont typeface="Arial" panose="020B0604020202020204" pitchFamily="34" charset="0"/>
              <a:buChar char="•"/>
            </a:pPr>
            <a:r>
              <a:rPr lang="en-US" sz="2000" dirty="0" smtClean="0">
                <a:solidFill>
                  <a:schemeClr val="tx1">
                    <a:lumMod val="65000"/>
                    <a:lumOff val="35000"/>
                  </a:schemeClr>
                </a:solidFill>
                <a:latin typeface="Arial"/>
                <a:cs typeface="Arial"/>
              </a:rPr>
              <a:t>Patients</a:t>
            </a:r>
          </a:p>
          <a:p>
            <a:pPr marL="800100" lvl="2" indent="-342900" algn="l">
              <a:spcBef>
                <a:spcPts val="0"/>
              </a:spcBef>
              <a:spcAft>
                <a:spcPts val="1200"/>
              </a:spcAft>
              <a:buFont typeface="Arial" panose="020B0604020202020204" pitchFamily="34" charset="0"/>
              <a:buChar char="•"/>
            </a:pPr>
            <a:r>
              <a:rPr lang="en-US" sz="1600" dirty="0" smtClean="0">
                <a:solidFill>
                  <a:schemeClr val="tx1">
                    <a:lumMod val="65000"/>
                    <a:lumOff val="35000"/>
                  </a:schemeClr>
                </a:solidFill>
                <a:latin typeface="Arial"/>
                <a:cs typeface="Arial"/>
              </a:rPr>
              <a:t>Often </a:t>
            </a:r>
            <a:r>
              <a:rPr lang="en-US" sz="1600" dirty="0" smtClean="0">
                <a:solidFill>
                  <a:schemeClr val="tx1">
                    <a:lumMod val="65000"/>
                    <a:lumOff val="35000"/>
                  </a:schemeClr>
                </a:solidFill>
                <a:latin typeface="Arial"/>
                <a:cs typeface="Arial"/>
              </a:rPr>
              <a:t>request (require?) </a:t>
            </a:r>
            <a:r>
              <a:rPr lang="en-US" sz="1600" dirty="0" smtClean="0">
                <a:solidFill>
                  <a:schemeClr val="tx1">
                    <a:lumMod val="65000"/>
                    <a:lumOff val="35000"/>
                  </a:schemeClr>
                </a:solidFill>
                <a:latin typeface="Arial"/>
                <a:cs typeface="Arial"/>
              </a:rPr>
              <a:t>simple views of visit summaries</a:t>
            </a:r>
          </a:p>
          <a:p>
            <a:pPr marL="800100" lvl="2" indent="-342900" algn="l">
              <a:spcBef>
                <a:spcPts val="0"/>
              </a:spcBef>
              <a:spcAft>
                <a:spcPts val="1200"/>
              </a:spcAft>
              <a:buFont typeface="Arial" panose="020B0604020202020204" pitchFamily="34" charset="0"/>
              <a:buChar char="•"/>
            </a:pPr>
            <a:r>
              <a:rPr lang="en-US" sz="1600" dirty="0" smtClean="0">
                <a:solidFill>
                  <a:schemeClr val="tx1">
                    <a:lumMod val="65000"/>
                    <a:lumOff val="35000"/>
                  </a:schemeClr>
                </a:solidFill>
                <a:latin typeface="Arial"/>
                <a:cs typeface="Arial"/>
              </a:rPr>
              <a:t>Want </a:t>
            </a:r>
            <a:r>
              <a:rPr lang="en-US" sz="1600" dirty="0" smtClean="0">
                <a:solidFill>
                  <a:schemeClr val="tx1">
                    <a:lumMod val="65000"/>
                    <a:lumOff val="35000"/>
                  </a:schemeClr>
                </a:solidFill>
                <a:latin typeface="Arial"/>
                <a:cs typeface="Arial"/>
              </a:rPr>
              <a:t>to know information addressed during the visit:</a:t>
            </a:r>
          </a:p>
          <a:p>
            <a:pPr marL="1257300" lvl="3" indent="-342900" algn="l">
              <a:spcBef>
                <a:spcPts val="0"/>
              </a:spcBef>
              <a:spcAft>
                <a:spcPts val="1200"/>
              </a:spcAft>
              <a:buFont typeface="Arial" panose="020B0604020202020204" pitchFamily="34" charset="0"/>
              <a:buChar char="•"/>
            </a:pPr>
            <a:r>
              <a:rPr lang="en-US" sz="1200" dirty="0" smtClean="0">
                <a:solidFill>
                  <a:schemeClr val="tx1">
                    <a:lumMod val="65000"/>
                    <a:lumOff val="35000"/>
                  </a:schemeClr>
                </a:solidFill>
                <a:latin typeface="Arial"/>
                <a:cs typeface="Arial"/>
              </a:rPr>
              <a:t>Problems assessed</a:t>
            </a:r>
          </a:p>
          <a:p>
            <a:pPr marL="1257300" lvl="3" indent="-342900" algn="l">
              <a:spcBef>
                <a:spcPts val="0"/>
              </a:spcBef>
              <a:spcAft>
                <a:spcPts val="1200"/>
              </a:spcAft>
              <a:buFont typeface="Arial" panose="020B0604020202020204" pitchFamily="34" charset="0"/>
              <a:buChar char="•"/>
            </a:pPr>
            <a:r>
              <a:rPr lang="en-US" sz="1200" dirty="0" smtClean="0">
                <a:solidFill>
                  <a:schemeClr val="tx1">
                    <a:lumMod val="65000"/>
                    <a:lumOff val="35000"/>
                  </a:schemeClr>
                </a:solidFill>
                <a:latin typeface="Arial"/>
                <a:cs typeface="Arial"/>
              </a:rPr>
              <a:t>Interventions (medications </a:t>
            </a:r>
            <a:r>
              <a:rPr lang="en-US" sz="1200" dirty="0" smtClean="0">
                <a:solidFill>
                  <a:schemeClr val="tx1">
                    <a:lumMod val="65000"/>
                    <a:lumOff val="35000"/>
                  </a:schemeClr>
                </a:solidFill>
                <a:latin typeface="Arial"/>
                <a:cs typeface="Arial"/>
              </a:rPr>
              <a:t>renewed and prescribed</a:t>
            </a:r>
            <a:r>
              <a:rPr lang="en-US" sz="1200" dirty="0" smtClean="0">
                <a:solidFill>
                  <a:schemeClr val="tx1">
                    <a:lumMod val="65000"/>
                    <a:lumOff val="35000"/>
                  </a:schemeClr>
                </a:solidFill>
                <a:latin typeface="Arial"/>
                <a:cs typeface="Arial"/>
              </a:rPr>
              <a:t>, results, etc.)</a:t>
            </a:r>
          </a:p>
          <a:p>
            <a:pPr marL="1257300" lvl="3" indent="-342900" algn="l">
              <a:spcBef>
                <a:spcPts val="0"/>
              </a:spcBef>
              <a:spcAft>
                <a:spcPts val="1200"/>
              </a:spcAft>
              <a:buFont typeface="Arial" panose="020B0604020202020204" pitchFamily="34" charset="0"/>
              <a:buChar char="•"/>
            </a:pPr>
            <a:r>
              <a:rPr lang="en-US" sz="1200" dirty="0" smtClean="0">
                <a:solidFill>
                  <a:schemeClr val="tx1">
                    <a:lumMod val="65000"/>
                    <a:lumOff val="35000"/>
                  </a:schemeClr>
                </a:solidFill>
                <a:latin typeface="Arial"/>
                <a:cs typeface="Arial"/>
              </a:rPr>
              <a:t>Plans/goals</a:t>
            </a:r>
            <a:endParaRPr lang="en-US" sz="1200" dirty="0" smtClean="0">
              <a:solidFill>
                <a:schemeClr val="tx1">
                  <a:lumMod val="65000"/>
                  <a:lumOff val="35000"/>
                </a:schemeClr>
              </a:solidFill>
              <a:latin typeface="Arial"/>
              <a:cs typeface="Arial"/>
            </a:endParaRPr>
          </a:p>
          <a:p>
            <a:pPr marL="800100" lvl="2" indent="-342900" algn="l">
              <a:spcBef>
                <a:spcPts val="0"/>
              </a:spcBef>
              <a:spcAft>
                <a:spcPts val="1200"/>
              </a:spcAft>
              <a:buFont typeface="Arial" panose="020B0604020202020204" pitchFamily="34" charset="0"/>
              <a:buChar char="•"/>
            </a:pPr>
            <a:r>
              <a:rPr lang="en-US" sz="1600" dirty="0" smtClean="0">
                <a:solidFill>
                  <a:schemeClr val="tx1">
                    <a:lumMod val="65000"/>
                    <a:lumOff val="35000"/>
                  </a:schemeClr>
                </a:solidFill>
                <a:latin typeface="Arial"/>
                <a:cs typeface="Arial"/>
              </a:rPr>
              <a:t>Do Not necessarily want to see: </a:t>
            </a:r>
            <a:r>
              <a:rPr lang="en-US" sz="1600" dirty="0">
                <a:solidFill>
                  <a:schemeClr val="tx1">
                    <a:lumMod val="65000"/>
                    <a:lumOff val="35000"/>
                  </a:schemeClr>
                </a:solidFill>
                <a:latin typeface="Arial"/>
                <a:cs typeface="Arial"/>
              </a:rPr>
              <a:t>non-pertinent </a:t>
            </a:r>
            <a:r>
              <a:rPr lang="en-US" sz="1600" dirty="0" smtClean="0">
                <a:solidFill>
                  <a:schemeClr val="tx1">
                    <a:lumMod val="65000"/>
                    <a:lumOff val="35000"/>
                  </a:schemeClr>
                </a:solidFill>
                <a:latin typeface="Arial"/>
                <a:cs typeface="Arial"/>
              </a:rPr>
              <a:t>“nulls” , e.g., No </a:t>
            </a:r>
            <a:r>
              <a:rPr lang="en-US" sz="1600" dirty="0" smtClean="0">
                <a:solidFill>
                  <a:schemeClr val="tx1">
                    <a:lumMod val="65000"/>
                    <a:lumOff val="35000"/>
                  </a:schemeClr>
                </a:solidFill>
                <a:latin typeface="Arial"/>
                <a:cs typeface="Arial"/>
              </a:rPr>
              <a:t>Known</a:t>
            </a:r>
            <a:r>
              <a:rPr lang="en-US" sz="1600" dirty="0" smtClean="0">
                <a:solidFill>
                  <a:schemeClr val="tx1">
                    <a:lumMod val="65000"/>
                    <a:lumOff val="35000"/>
                  </a:schemeClr>
                </a:solidFill>
                <a:latin typeface="Arial"/>
                <a:cs typeface="Arial"/>
              </a:rPr>
              <a:t>…, </a:t>
            </a:r>
            <a:endParaRPr lang="en-US" sz="1600" dirty="0" smtClean="0">
              <a:solidFill>
                <a:schemeClr val="tx1">
                  <a:lumMod val="65000"/>
                  <a:lumOff val="35000"/>
                </a:schemeClr>
              </a:solidFill>
              <a:latin typeface="Arial"/>
              <a:cs typeface="Arial"/>
            </a:endParaRPr>
          </a:p>
          <a:p>
            <a:pPr marL="342900" lvl="1" indent="-342900" algn="l">
              <a:spcBef>
                <a:spcPts val="0"/>
              </a:spcBef>
              <a:spcAft>
                <a:spcPts val="1200"/>
              </a:spcAft>
              <a:buFont typeface="Arial" panose="020B0604020202020204" pitchFamily="34" charset="0"/>
              <a:buChar char="•"/>
            </a:pPr>
            <a:r>
              <a:rPr lang="en-US" sz="2000" dirty="0" smtClean="0">
                <a:solidFill>
                  <a:schemeClr val="tx1">
                    <a:lumMod val="65000"/>
                    <a:lumOff val="35000"/>
                  </a:schemeClr>
                </a:solidFill>
                <a:latin typeface="Arial"/>
                <a:cs typeface="Arial"/>
              </a:rPr>
              <a:t>Providers</a:t>
            </a:r>
          </a:p>
          <a:p>
            <a:pPr marL="800100" lvl="2" indent="-342900" algn="l">
              <a:spcBef>
                <a:spcPts val="0"/>
              </a:spcBef>
              <a:spcAft>
                <a:spcPts val="1200"/>
              </a:spcAft>
              <a:buFont typeface="Arial" panose="020B0604020202020204" pitchFamily="34" charset="0"/>
              <a:buChar char="•"/>
            </a:pPr>
            <a:r>
              <a:rPr lang="en-US" sz="1600" dirty="0" smtClean="0">
                <a:solidFill>
                  <a:schemeClr val="tx1">
                    <a:lumMod val="65000"/>
                    <a:lumOff val="35000"/>
                  </a:schemeClr>
                </a:solidFill>
                <a:latin typeface="Arial"/>
                <a:cs typeface="Arial"/>
              </a:rPr>
              <a:t>Want to provide safe care</a:t>
            </a:r>
          </a:p>
          <a:p>
            <a:pPr marL="800100" lvl="2" indent="-342900" algn="l">
              <a:spcBef>
                <a:spcPts val="0"/>
              </a:spcBef>
              <a:spcAft>
                <a:spcPts val="1200"/>
              </a:spcAft>
              <a:buFont typeface="Arial" panose="020B0604020202020204" pitchFamily="34" charset="0"/>
              <a:buChar char="•"/>
            </a:pPr>
            <a:r>
              <a:rPr lang="en-US" sz="1600" dirty="0" smtClean="0">
                <a:solidFill>
                  <a:schemeClr val="tx1">
                    <a:lumMod val="65000"/>
                    <a:lumOff val="35000"/>
                  </a:schemeClr>
                </a:solidFill>
                <a:latin typeface="Arial"/>
                <a:cs typeface="Arial"/>
              </a:rPr>
              <a:t>Want </a:t>
            </a:r>
            <a:r>
              <a:rPr lang="en-US" sz="1600" dirty="0" smtClean="0">
                <a:solidFill>
                  <a:schemeClr val="tx1">
                    <a:lumMod val="65000"/>
                    <a:lumOff val="35000"/>
                  </a:schemeClr>
                </a:solidFill>
                <a:latin typeface="Arial"/>
                <a:cs typeface="Arial"/>
              </a:rPr>
              <a:t>to satisfy patient requests</a:t>
            </a:r>
          </a:p>
          <a:p>
            <a:pPr marL="800100" lvl="2" indent="-342900" algn="l">
              <a:spcBef>
                <a:spcPts val="0"/>
              </a:spcBef>
              <a:spcAft>
                <a:spcPts val="1200"/>
              </a:spcAft>
              <a:buFont typeface="Arial" panose="020B0604020202020204" pitchFamily="34" charset="0"/>
              <a:buChar char="•"/>
            </a:pPr>
            <a:r>
              <a:rPr lang="en-US" sz="1600" dirty="0" smtClean="0">
                <a:solidFill>
                  <a:schemeClr val="tx1">
                    <a:lumMod val="65000"/>
                    <a:lumOff val="35000"/>
                  </a:schemeClr>
                </a:solidFill>
                <a:latin typeface="Arial"/>
                <a:cs typeface="Arial"/>
              </a:rPr>
              <a:t>While providing all required </a:t>
            </a:r>
            <a:r>
              <a:rPr lang="en-US" sz="1600" dirty="0" smtClean="0">
                <a:solidFill>
                  <a:schemeClr val="tx1">
                    <a:lumMod val="65000"/>
                    <a:lumOff val="35000"/>
                  </a:schemeClr>
                </a:solidFill>
                <a:latin typeface="Arial"/>
                <a:cs typeface="Arial"/>
              </a:rPr>
              <a:t>content</a:t>
            </a:r>
          </a:p>
          <a:p>
            <a:pPr marL="800100" lvl="2" indent="-342900" algn="l">
              <a:spcBef>
                <a:spcPts val="0"/>
              </a:spcBef>
              <a:spcAft>
                <a:spcPts val="1200"/>
              </a:spcAft>
              <a:buFont typeface="Arial" panose="020B0604020202020204" pitchFamily="34" charset="0"/>
              <a:buChar char="•"/>
            </a:pPr>
            <a:r>
              <a:rPr lang="en-US" sz="1600" dirty="0">
                <a:solidFill>
                  <a:schemeClr val="tx1">
                    <a:lumMod val="65000"/>
                    <a:lumOff val="35000"/>
                  </a:schemeClr>
                </a:solidFill>
                <a:latin typeface="Arial"/>
                <a:cs typeface="Arial"/>
              </a:rPr>
              <a:t>MU 3: SGRP205 The clinical summary should be pertinent to the office visit, not just an abstract from the medical </a:t>
            </a:r>
            <a:r>
              <a:rPr lang="en-US" sz="1600" dirty="0" smtClean="0">
                <a:solidFill>
                  <a:schemeClr val="tx1">
                    <a:lumMod val="65000"/>
                    <a:lumOff val="35000"/>
                  </a:schemeClr>
                </a:solidFill>
                <a:latin typeface="Arial"/>
                <a:cs typeface="Arial"/>
              </a:rPr>
              <a:t>record</a:t>
            </a:r>
            <a:endParaRPr lang="en-US" sz="1600" dirty="0" smtClean="0">
              <a:solidFill>
                <a:schemeClr val="tx1">
                  <a:lumMod val="65000"/>
                  <a:lumOff val="35000"/>
                </a:schemeClr>
              </a:solidFill>
              <a:latin typeface="Arial"/>
              <a:cs typeface="Arial"/>
            </a:endParaRPr>
          </a:p>
          <a:p>
            <a:pPr marL="342900" lvl="1" indent="-342900" algn="l">
              <a:spcBef>
                <a:spcPts val="0"/>
              </a:spcBef>
              <a:spcAft>
                <a:spcPts val="1200"/>
              </a:spcAft>
              <a:buFont typeface="Arial" panose="020B0604020202020204" pitchFamily="34" charset="0"/>
              <a:buChar char="•"/>
            </a:pPr>
            <a:r>
              <a:rPr lang="en-US" sz="2000" dirty="0" smtClean="0">
                <a:solidFill>
                  <a:schemeClr val="tx1">
                    <a:lumMod val="65000"/>
                    <a:lumOff val="35000"/>
                  </a:schemeClr>
                </a:solidFill>
                <a:latin typeface="Arial"/>
                <a:cs typeface="Arial"/>
              </a:rPr>
              <a:t>Systems</a:t>
            </a:r>
          </a:p>
          <a:p>
            <a:pPr marL="800100" lvl="2" indent="-342900" algn="l">
              <a:spcBef>
                <a:spcPts val="0"/>
              </a:spcBef>
              <a:spcAft>
                <a:spcPts val="1200"/>
              </a:spcAft>
              <a:buFont typeface="Arial" panose="020B0604020202020204" pitchFamily="34" charset="0"/>
              <a:buChar char="•"/>
            </a:pPr>
            <a:r>
              <a:rPr lang="en-US" sz="1600" dirty="0" smtClean="0">
                <a:solidFill>
                  <a:schemeClr val="tx1">
                    <a:lumMod val="65000"/>
                    <a:lumOff val="35000"/>
                  </a:schemeClr>
                </a:solidFill>
                <a:latin typeface="Arial"/>
                <a:cs typeface="Arial"/>
              </a:rPr>
              <a:t>Working towards goal of one output / many views</a:t>
            </a:r>
          </a:p>
          <a:p>
            <a:pPr marL="800100" lvl="2" indent="-342900" algn="l">
              <a:spcBef>
                <a:spcPts val="0"/>
              </a:spcBef>
              <a:spcAft>
                <a:spcPts val="1200"/>
              </a:spcAft>
              <a:buFont typeface="Arial" panose="020B0604020202020204" pitchFamily="34" charset="0"/>
              <a:buChar char="•"/>
            </a:pPr>
            <a:r>
              <a:rPr lang="en-US" sz="1600" dirty="0" smtClean="0">
                <a:solidFill>
                  <a:schemeClr val="tx1">
                    <a:lumMod val="65000"/>
                    <a:lumOff val="35000"/>
                  </a:schemeClr>
                </a:solidFill>
                <a:latin typeface="Arial"/>
                <a:cs typeface="Arial"/>
              </a:rPr>
              <a:t>Today, some systems construct patient-specific </a:t>
            </a:r>
            <a:r>
              <a:rPr lang="en-US" sz="1600" dirty="0" smtClean="0">
                <a:solidFill>
                  <a:schemeClr val="tx1">
                    <a:lumMod val="65000"/>
                    <a:lumOff val="35000"/>
                  </a:schemeClr>
                </a:solidFill>
                <a:latin typeface="Arial"/>
                <a:cs typeface="Arial"/>
              </a:rPr>
              <a:t>output</a:t>
            </a:r>
            <a:endParaRPr lang="en-US" sz="1600" dirty="0" smtClean="0">
              <a:solidFill>
                <a:schemeClr val="tx1">
                  <a:lumMod val="65000"/>
                  <a:lumOff val="35000"/>
                </a:schemeClr>
              </a:solidFill>
              <a:latin typeface="Arial"/>
              <a:cs typeface="Arial"/>
            </a:endParaRPr>
          </a:p>
        </p:txBody>
      </p:sp>
      <p:pic>
        <p:nvPicPr>
          <p:cNvPr id="9" name="Picture 8" descr="ihe-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Tree>
    <p:extLst>
      <p:ext uri="{BB962C8B-B14F-4D97-AF65-F5344CB8AC3E}">
        <p14:creationId xmlns:p14="http://schemas.microsoft.com/office/powerpoint/2010/main" val="27125803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ground_Duo_266.jpg"/>
          <p:cNvPicPr>
            <a:picLocks noChangeAspect="1"/>
          </p:cNvPicPr>
          <p:nvPr/>
        </p:nvPicPr>
        <p:blipFill>
          <a:blip r:embed="rId3">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685800" y="897793"/>
            <a:ext cx="7772400" cy="747605"/>
          </a:xfrm>
        </p:spPr>
        <p:txBody>
          <a:bodyPr>
            <a:normAutofit fontScale="90000"/>
          </a:bodyPr>
          <a:lstStyle/>
          <a:p>
            <a:pPr algn="r"/>
            <a:r>
              <a:rPr lang="en-CA" altLang="en-US" sz="3200" dirty="0" smtClean="0">
                <a:ea typeface="ＭＳ Ｐゴシック" pitchFamily="34" charset="-128"/>
              </a:rPr>
              <a:t>Patient View Example Requests</a:t>
            </a:r>
            <a:br>
              <a:rPr lang="en-CA" altLang="en-US" sz="3200" dirty="0" smtClean="0">
                <a:ea typeface="ＭＳ Ｐゴシック" pitchFamily="34" charset="-128"/>
              </a:rPr>
            </a:br>
            <a:r>
              <a:rPr lang="en-CA" altLang="en-US" sz="1300" dirty="0" smtClean="0">
                <a:ea typeface="ＭＳ Ｐゴシック" pitchFamily="34" charset="-128"/>
              </a:rPr>
              <a:t>(examples of actual requests we have heard)</a:t>
            </a:r>
            <a:endParaRPr lang="en-US" sz="1300" b="1" dirty="0">
              <a:solidFill>
                <a:srgbClr val="5A4099"/>
              </a:solidFill>
              <a:latin typeface="Arial"/>
              <a:cs typeface="Arial"/>
            </a:endParaRPr>
          </a:p>
        </p:txBody>
      </p:sp>
      <p:sp>
        <p:nvSpPr>
          <p:cNvPr id="3" name="Subtitle 2"/>
          <p:cNvSpPr>
            <a:spLocks noGrp="1"/>
          </p:cNvSpPr>
          <p:nvPr>
            <p:ph type="subTitle" idx="1"/>
          </p:nvPr>
        </p:nvSpPr>
        <p:spPr>
          <a:xfrm>
            <a:off x="509260" y="1844870"/>
            <a:ext cx="8125480" cy="4859540"/>
          </a:xfrm>
        </p:spPr>
        <p:txBody>
          <a:bodyPr>
            <a:normAutofit/>
          </a:bodyPr>
          <a:lstStyle/>
          <a:p>
            <a:pPr marL="342900" lvl="1" indent="-342900" algn="l">
              <a:spcBef>
                <a:spcPts val="0"/>
              </a:spcBef>
              <a:spcAft>
                <a:spcPts val="1200"/>
              </a:spcAft>
              <a:buFont typeface="Arial" panose="020B0604020202020204" pitchFamily="34" charset="0"/>
              <a:buChar char="•"/>
            </a:pPr>
            <a:r>
              <a:rPr lang="en-US" sz="1600" dirty="0" smtClean="0">
                <a:solidFill>
                  <a:schemeClr val="tx1">
                    <a:lumMod val="65000"/>
                    <a:lumOff val="35000"/>
                  </a:schemeClr>
                </a:solidFill>
                <a:latin typeface="Arial"/>
                <a:cs typeface="Arial"/>
              </a:rPr>
              <a:t>Show Organizational Logo / Custom Header and Footer</a:t>
            </a:r>
          </a:p>
          <a:p>
            <a:pPr marL="342900" lvl="1" indent="-342900" algn="l">
              <a:spcBef>
                <a:spcPts val="0"/>
              </a:spcBef>
              <a:spcAft>
                <a:spcPts val="1200"/>
              </a:spcAft>
              <a:buFont typeface="Arial" panose="020B0604020202020204" pitchFamily="34" charset="0"/>
              <a:buChar char="•"/>
            </a:pPr>
            <a:r>
              <a:rPr lang="en-US" sz="1600" dirty="0" smtClean="0">
                <a:solidFill>
                  <a:schemeClr val="tx1">
                    <a:lumMod val="65000"/>
                    <a:lumOff val="35000"/>
                  </a:schemeClr>
                </a:solidFill>
                <a:latin typeface="Arial"/>
                <a:cs typeface="Arial"/>
              </a:rPr>
              <a:t>Omit Sections that </a:t>
            </a:r>
            <a:r>
              <a:rPr lang="en-US" sz="1600" dirty="0" smtClean="0">
                <a:solidFill>
                  <a:schemeClr val="tx1">
                    <a:lumMod val="65000"/>
                    <a:lumOff val="35000"/>
                  </a:schemeClr>
                </a:solidFill>
                <a:latin typeface="Arial"/>
                <a:cs typeface="Arial"/>
              </a:rPr>
              <a:t>are empty</a:t>
            </a:r>
          </a:p>
          <a:p>
            <a:pPr marL="342900" lvl="1" indent="-342900" algn="l">
              <a:spcBef>
                <a:spcPts val="0"/>
              </a:spcBef>
              <a:spcAft>
                <a:spcPts val="1200"/>
              </a:spcAft>
              <a:buFont typeface="Arial" panose="020B0604020202020204" pitchFamily="34" charset="0"/>
              <a:buChar char="•"/>
            </a:pPr>
            <a:r>
              <a:rPr lang="en-US" sz="1600" dirty="0" smtClean="0">
                <a:solidFill>
                  <a:schemeClr val="tx1">
                    <a:lumMod val="65000"/>
                    <a:lumOff val="35000"/>
                  </a:schemeClr>
                </a:solidFill>
                <a:latin typeface="Arial"/>
                <a:cs typeface="Arial"/>
              </a:rPr>
              <a:t>Do </a:t>
            </a:r>
            <a:r>
              <a:rPr lang="en-US" sz="1600" dirty="0" smtClean="0">
                <a:solidFill>
                  <a:schemeClr val="tx1">
                    <a:lumMod val="65000"/>
                    <a:lumOff val="35000"/>
                  </a:schemeClr>
                </a:solidFill>
                <a:latin typeface="Arial"/>
                <a:cs typeface="Arial"/>
              </a:rPr>
              <a:t>not want historical content (such as family, social, smoking history</a:t>
            </a:r>
            <a:r>
              <a:rPr lang="en-US" sz="1600" dirty="0" smtClean="0">
                <a:solidFill>
                  <a:schemeClr val="tx1">
                    <a:lumMod val="65000"/>
                    <a:lumOff val="35000"/>
                  </a:schemeClr>
                </a:solidFill>
                <a:latin typeface="Arial"/>
                <a:cs typeface="Arial"/>
              </a:rPr>
              <a:t>) not addressed during the visit</a:t>
            </a:r>
            <a:endParaRPr lang="en-US" sz="1600" dirty="0" smtClean="0">
              <a:solidFill>
                <a:schemeClr val="tx1">
                  <a:lumMod val="65000"/>
                  <a:lumOff val="35000"/>
                </a:schemeClr>
              </a:solidFill>
              <a:latin typeface="Arial"/>
              <a:cs typeface="Arial"/>
            </a:endParaRPr>
          </a:p>
          <a:p>
            <a:pPr marL="342900" lvl="1" indent="-342900" algn="l">
              <a:spcBef>
                <a:spcPts val="0"/>
              </a:spcBef>
              <a:spcAft>
                <a:spcPts val="1200"/>
              </a:spcAft>
              <a:buFont typeface="Arial" panose="020B0604020202020204" pitchFamily="34" charset="0"/>
              <a:buChar char="•"/>
            </a:pPr>
            <a:r>
              <a:rPr lang="en-US" sz="1600" dirty="0" smtClean="0">
                <a:solidFill>
                  <a:schemeClr val="tx1">
                    <a:lumMod val="65000"/>
                    <a:lumOff val="35000"/>
                  </a:schemeClr>
                </a:solidFill>
                <a:latin typeface="Arial"/>
                <a:cs typeface="Arial"/>
              </a:rPr>
              <a:t>Clear display of Future Appointments (as a section label for example)</a:t>
            </a:r>
          </a:p>
          <a:p>
            <a:pPr marL="342900" lvl="1" indent="-342900" algn="l">
              <a:spcBef>
                <a:spcPts val="0"/>
              </a:spcBef>
              <a:spcAft>
                <a:spcPts val="1200"/>
              </a:spcAft>
              <a:buFont typeface="Arial" panose="020B0604020202020204" pitchFamily="34" charset="0"/>
              <a:buChar char="•"/>
            </a:pPr>
            <a:r>
              <a:rPr lang="en-US" sz="1600" dirty="0" smtClean="0">
                <a:solidFill>
                  <a:schemeClr val="tx1">
                    <a:lumMod val="65000"/>
                    <a:lumOff val="35000"/>
                  </a:schemeClr>
                </a:solidFill>
                <a:latin typeface="Arial"/>
                <a:cs typeface="Arial"/>
              </a:rPr>
              <a:t>Show only the problems assessed this visit (linked to any orders and meds)</a:t>
            </a:r>
          </a:p>
          <a:p>
            <a:pPr marL="342900" lvl="1" indent="-342900" algn="l">
              <a:spcBef>
                <a:spcPts val="0"/>
              </a:spcBef>
              <a:spcAft>
                <a:spcPts val="1200"/>
              </a:spcAft>
              <a:buFont typeface="Arial" panose="020B0604020202020204" pitchFamily="34" charset="0"/>
              <a:buChar char="•"/>
            </a:pPr>
            <a:r>
              <a:rPr lang="en-US" sz="1600" dirty="0" smtClean="0">
                <a:solidFill>
                  <a:schemeClr val="tx1">
                    <a:lumMod val="65000"/>
                    <a:lumOff val="35000"/>
                  </a:schemeClr>
                </a:solidFill>
                <a:latin typeface="Arial"/>
                <a:cs typeface="Arial"/>
              </a:rPr>
              <a:t>Show only the </a:t>
            </a:r>
            <a:r>
              <a:rPr lang="en-US" sz="1600" dirty="0" smtClean="0">
                <a:solidFill>
                  <a:schemeClr val="tx1">
                    <a:lumMod val="65000"/>
                    <a:lumOff val="35000"/>
                  </a:schemeClr>
                </a:solidFill>
                <a:latin typeface="Arial"/>
                <a:cs typeface="Arial"/>
              </a:rPr>
              <a:t>medications </a:t>
            </a:r>
            <a:r>
              <a:rPr lang="en-US" sz="1600" dirty="0" smtClean="0">
                <a:solidFill>
                  <a:schemeClr val="tx1">
                    <a:lumMod val="65000"/>
                    <a:lumOff val="35000"/>
                  </a:schemeClr>
                </a:solidFill>
                <a:latin typeface="Arial"/>
                <a:cs typeface="Arial"/>
              </a:rPr>
              <a:t>renewed or prescribed or changed this visit</a:t>
            </a:r>
          </a:p>
          <a:p>
            <a:pPr marL="342900" lvl="1" indent="-342900" algn="l">
              <a:spcBef>
                <a:spcPts val="0"/>
              </a:spcBef>
              <a:spcAft>
                <a:spcPts val="1200"/>
              </a:spcAft>
              <a:buFont typeface="Arial" panose="020B0604020202020204" pitchFamily="34" charset="0"/>
              <a:buChar char="•"/>
            </a:pPr>
            <a:r>
              <a:rPr lang="en-US" sz="1600" dirty="0" smtClean="0">
                <a:solidFill>
                  <a:schemeClr val="tx1">
                    <a:lumMod val="65000"/>
                    <a:lumOff val="35000"/>
                  </a:schemeClr>
                </a:solidFill>
                <a:latin typeface="Arial"/>
                <a:cs typeface="Arial"/>
              </a:rPr>
              <a:t>Show only the vital signs taken at this </a:t>
            </a:r>
            <a:r>
              <a:rPr lang="en-US" sz="1600" dirty="0" smtClean="0">
                <a:solidFill>
                  <a:schemeClr val="tx1">
                    <a:lumMod val="65000"/>
                    <a:lumOff val="35000"/>
                  </a:schemeClr>
                </a:solidFill>
                <a:latin typeface="Arial"/>
                <a:cs typeface="Arial"/>
              </a:rPr>
              <a:t>visit or related to other vitals (e.g., trends)</a:t>
            </a:r>
            <a:endParaRPr lang="en-US" sz="1600" dirty="0" smtClean="0">
              <a:solidFill>
                <a:schemeClr val="tx1">
                  <a:lumMod val="65000"/>
                  <a:lumOff val="35000"/>
                </a:schemeClr>
              </a:solidFill>
              <a:latin typeface="Arial"/>
              <a:cs typeface="Arial"/>
            </a:endParaRPr>
          </a:p>
          <a:p>
            <a:pPr marL="342900" lvl="1" indent="-342900" algn="l">
              <a:spcBef>
                <a:spcPts val="0"/>
              </a:spcBef>
              <a:spcAft>
                <a:spcPts val="1200"/>
              </a:spcAft>
              <a:buFont typeface="Arial" panose="020B0604020202020204" pitchFamily="34" charset="0"/>
              <a:buChar char="•"/>
            </a:pPr>
            <a:r>
              <a:rPr lang="en-US" sz="1600" dirty="0" smtClean="0">
                <a:solidFill>
                  <a:schemeClr val="tx1">
                    <a:lumMod val="65000"/>
                    <a:lumOff val="35000"/>
                  </a:schemeClr>
                </a:solidFill>
                <a:latin typeface="Arial"/>
                <a:cs typeface="Arial"/>
              </a:rPr>
              <a:t>Document Section </a:t>
            </a:r>
            <a:r>
              <a:rPr lang="en-US" sz="1600" dirty="0" smtClean="0">
                <a:solidFill>
                  <a:schemeClr val="tx1">
                    <a:lumMod val="65000"/>
                    <a:lumOff val="35000"/>
                  </a:schemeClr>
                </a:solidFill>
                <a:latin typeface="Arial"/>
                <a:cs typeface="Arial"/>
              </a:rPr>
              <a:t>Ordering Preference often differs for patients than for providers</a:t>
            </a:r>
          </a:p>
          <a:p>
            <a:pPr marL="342900" lvl="1" indent="-342900" algn="l">
              <a:spcBef>
                <a:spcPts val="0"/>
              </a:spcBef>
              <a:spcAft>
                <a:spcPts val="1200"/>
              </a:spcAft>
              <a:buFont typeface="Arial" panose="020B0604020202020204" pitchFamily="34" charset="0"/>
              <a:buChar char="•"/>
            </a:pPr>
            <a:r>
              <a:rPr lang="en-US" sz="1600" dirty="0" smtClean="0">
                <a:solidFill>
                  <a:schemeClr val="tx1">
                    <a:lumMod val="65000"/>
                    <a:lumOff val="35000"/>
                  </a:schemeClr>
                </a:solidFill>
                <a:latin typeface="Arial"/>
                <a:cs typeface="Arial"/>
              </a:rPr>
              <a:t>Do not show patient address (we’ve heard them say: I know where I live)</a:t>
            </a:r>
          </a:p>
          <a:p>
            <a:pPr marL="342900" lvl="1" indent="-342900" algn="l">
              <a:spcBef>
                <a:spcPts val="0"/>
              </a:spcBef>
              <a:spcAft>
                <a:spcPts val="1200"/>
              </a:spcAft>
              <a:buFont typeface="Arial" panose="020B0604020202020204" pitchFamily="34" charset="0"/>
              <a:buChar char="•"/>
            </a:pPr>
            <a:r>
              <a:rPr lang="en-US" sz="1600" dirty="0" smtClean="0">
                <a:solidFill>
                  <a:schemeClr val="tx1">
                    <a:lumMod val="65000"/>
                    <a:lumOff val="35000"/>
                  </a:schemeClr>
                </a:solidFill>
                <a:latin typeface="Arial"/>
                <a:cs typeface="Arial"/>
              </a:rPr>
              <a:t>Do not show authors/performers</a:t>
            </a:r>
          </a:p>
          <a:p>
            <a:pPr marL="342900" lvl="1" indent="-342900" algn="l">
              <a:spcBef>
                <a:spcPts val="0"/>
              </a:spcBef>
              <a:spcAft>
                <a:spcPts val="1200"/>
              </a:spcAft>
              <a:buFont typeface="Arial" panose="020B0604020202020204" pitchFamily="34" charset="0"/>
              <a:buChar char="•"/>
            </a:pPr>
            <a:r>
              <a:rPr lang="en-US" sz="1600" dirty="0" smtClean="0">
                <a:solidFill>
                  <a:schemeClr val="tx1">
                    <a:lumMod val="65000"/>
                    <a:lumOff val="35000"/>
                  </a:schemeClr>
                </a:solidFill>
                <a:latin typeface="Arial"/>
                <a:cs typeface="Arial"/>
              </a:rPr>
              <a:t>Do not show patient contacts</a:t>
            </a:r>
          </a:p>
          <a:p>
            <a:pPr marL="342900" lvl="1" indent="-342900" algn="l">
              <a:spcBef>
                <a:spcPts val="0"/>
              </a:spcBef>
              <a:spcAft>
                <a:spcPts val="1200"/>
              </a:spcAft>
              <a:buFont typeface="Arial" panose="020B0604020202020204" pitchFamily="34" charset="0"/>
              <a:buChar char="•"/>
            </a:pPr>
            <a:endParaRPr lang="en-US" sz="1600" dirty="0">
              <a:solidFill>
                <a:schemeClr val="tx1">
                  <a:lumMod val="65000"/>
                  <a:lumOff val="35000"/>
                </a:schemeClr>
              </a:solidFill>
              <a:latin typeface="Arial"/>
              <a:cs typeface="Arial"/>
            </a:endParaRPr>
          </a:p>
        </p:txBody>
      </p:sp>
      <p:pic>
        <p:nvPicPr>
          <p:cNvPr id="9" name="Picture 8" descr="ihe-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Tree>
    <p:extLst>
      <p:ext uri="{BB962C8B-B14F-4D97-AF65-F5344CB8AC3E}">
        <p14:creationId xmlns:p14="http://schemas.microsoft.com/office/powerpoint/2010/main" val="32874792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2286" y="0"/>
            <a:ext cx="9228571" cy="8504762"/>
          </a:xfrm>
          <a:prstGeom prst="rect">
            <a:avLst/>
          </a:prstGeom>
        </p:spPr>
      </p:pic>
    </p:spTree>
    <p:extLst>
      <p:ext uri="{BB962C8B-B14F-4D97-AF65-F5344CB8AC3E}">
        <p14:creationId xmlns:p14="http://schemas.microsoft.com/office/powerpoint/2010/main" val="34753279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9361905" cy="8714286"/>
          </a:xfrm>
          <a:prstGeom prst="rect">
            <a:avLst/>
          </a:prstGeom>
        </p:spPr>
      </p:pic>
    </p:spTree>
    <p:extLst>
      <p:ext uri="{BB962C8B-B14F-4D97-AF65-F5344CB8AC3E}">
        <p14:creationId xmlns:p14="http://schemas.microsoft.com/office/powerpoint/2010/main" val="12261318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ground_Duo_266.jpg"/>
          <p:cNvPicPr>
            <a:picLocks noChangeAspect="1"/>
          </p:cNvPicPr>
          <p:nvPr/>
        </p:nvPicPr>
        <p:blipFill>
          <a:blip r:embed="rId3">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685800" y="897793"/>
            <a:ext cx="7772400" cy="747605"/>
          </a:xfrm>
        </p:spPr>
        <p:txBody>
          <a:bodyPr>
            <a:normAutofit/>
          </a:bodyPr>
          <a:lstStyle/>
          <a:p>
            <a:pPr algn="r"/>
            <a:r>
              <a:rPr lang="en-US" altLang="en-US" sz="3200" dirty="0">
                <a:ea typeface="ＭＳ Ｐゴシック" pitchFamily="34" charset="-128"/>
              </a:rPr>
              <a:t>Value Proposition</a:t>
            </a:r>
            <a:endParaRPr lang="en-US" sz="3000" b="1" dirty="0">
              <a:solidFill>
                <a:srgbClr val="5A4099"/>
              </a:solidFill>
              <a:latin typeface="Arial"/>
              <a:cs typeface="Arial"/>
            </a:endParaRPr>
          </a:p>
        </p:txBody>
      </p:sp>
      <p:sp>
        <p:nvSpPr>
          <p:cNvPr id="3" name="Subtitle 2"/>
          <p:cNvSpPr>
            <a:spLocks noGrp="1"/>
          </p:cNvSpPr>
          <p:nvPr>
            <p:ph type="subTitle" idx="1"/>
          </p:nvPr>
        </p:nvSpPr>
        <p:spPr>
          <a:xfrm>
            <a:off x="509260" y="1844870"/>
            <a:ext cx="8125480" cy="4859540"/>
          </a:xfrm>
        </p:spPr>
        <p:txBody>
          <a:bodyPr>
            <a:normAutofit/>
          </a:bodyPr>
          <a:lstStyle/>
          <a:p>
            <a:pPr marL="0" lvl="1" algn="l">
              <a:spcBef>
                <a:spcPts val="0"/>
              </a:spcBef>
              <a:spcAft>
                <a:spcPts val="1200"/>
              </a:spcAft>
            </a:pPr>
            <a:r>
              <a:rPr lang="en-US" sz="2000" dirty="0" smtClean="0">
                <a:solidFill>
                  <a:schemeClr val="tx1">
                    <a:lumMod val="65000"/>
                    <a:lumOff val="35000"/>
                  </a:schemeClr>
                </a:solidFill>
                <a:latin typeface="Arial"/>
                <a:cs typeface="Arial"/>
              </a:rPr>
              <a:t>Profiling how text might be enabled/disabled for differing views/needs/access rights provides the means for one XML document to serve multiple purposes.</a:t>
            </a:r>
          </a:p>
          <a:p>
            <a:pPr marL="0" lvl="1" algn="l">
              <a:spcBef>
                <a:spcPts val="0"/>
              </a:spcBef>
              <a:spcAft>
                <a:spcPts val="1200"/>
              </a:spcAft>
            </a:pPr>
            <a:endParaRPr lang="en-US" sz="2000" dirty="0">
              <a:solidFill>
                <a:schemeClr val="tx1">
                  <a:lumMod val="65000"/>
                  <a:lumOff val="35000"/>
                </a:schemeClr>
              </a:solidFill>
              <a:latin typeface="Arial"/>
              <a:cs typeface="Arial"/>
            </a:endParaRPr>
          </a:p>
          <a:p>
            <a:pPr marL="0" lvl="1" algn="l">
              <a:spcBef>
                <a:spcPts val="0"/>
              </a:spcBef>
              <a:spcAft>
                <a:spcPts val="1200"/>
              </a:spcAft>
            </a:pPr>
            <a:r>
              <a:rPr lang="en-US" sz="2000" dirty="0" smtClean="0">
                <a:solidFill>
                  <a:schemeClr val="tx1">
                    <a:lumMod val="65000"/>
                    <a:lumOff val="35000"/>
                  </a:schemeClr>
                </a:solidFill>
                <a:latin typeface="Arial"/>
                <a:cs typeface="Arial"/>
              </a:rPr>
              <a:t>The scope of this profiling effort will be limited to Patient View.</a:t>
            </a:r>
            <a:endParaRPr lang="en-US" sz="2000" dirty="0">
              <a:solidFill>
                <a:schemeClr val="tx1">
                  <a:lumMod val="65000"/>
                  <a:lumOff val="35000"/>
                </a:schemeClr>
              </a:solidFill>
              <a:latin typeface="Arial"/>
              <a:cs typeface="Arial"/>
            </a:endParaRPr>
          </a:p>
        </p:txBody>
      </p:sp>
      <p:pic>
        <p:nvPicPr>
          <p:cNvPr id="9" name="Picture 8" descr="ihe-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Tree>
    <p:extLst>
      <p:ext uri="{BB962C8B-B14F-4D97-AF65-F5344CB8AC3E}">
        <p14:creationId xmlns:p14="http://schemas.microsoft.com/office/powerpoint/2010/main" val="41588724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ground_Duo_266.jpg"/>
          <p:cNvPicPr>
            <a:picLocks noChangeAspect="1"/>
          </p:cNvPicPr>
          <p:nvPr/>
        </p:nvPicPr>
        <p:blipFill>
          <a:blip r:embed="rId3">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685800" y="897793"/>
            <a:ext cx="7772400" cy="747605"/>
          </a:xfrm>
        </p:spPr>
        <p:txBody>
          <a:bodyPr>
            <a:normAutofit/>
          </a:bodyPr>
          <a:lstStyle/>
          <a:p>
            <a:pPr algn="r"/>
            <a:r>
              <a:rPr lang="en-CA" altLang="en-US" sz="3200" dirty="0">
                <a:ea typeface="ＭＳ Ｐゴシック" pitchFamily="34" charset="-128"/>
              </a:rPr>
              <a:t>Market Readiness</a:t>
            </a:r>
            <a:endParaRPr lang="en-US" sz="3000" b="1" dirty="0">
              <a:solidFill>
                <a:srgbClr val="5A4099"/>
              </a:solidFill>
              <a:latin typeface="Arial"/>
              <a:cs typeface="Arial"/>
            </a:endParaRPr>
          </a:p>
        </p:txBody>
      </p:sp>
      <p:sp>
        <p:nvSpPr>
          <p:cNvPr id="3" name="Subtitle 2"/>
          <p:cNvSpPr>
            <a:spLocks noGrp="1"/>
          </p:cNvSpPr>
          <p:nvPr>
            <p:ph type="subTitle" idx="1"/>
          </p:nvPr>
        </p:nvSpPr>
        <p:spPr>
          <a:xfrm>
            <a:off x="509260" y="1844870"/>
            <a:ext cx="8125480" cy="4859540"/>
          </a:xfrm>
        </p:spPr>
        <p:txBody>
          <a:bodyPr>
            <a:normAutofit/>
          </a:bodyPr>
          <a:lstStyle/>
          <a:p>
            <a:pPr marL="0" lvl="1" algn="l">
              <a:spcBef>
                <a:spcPts val="0"/>
              </a:spcBef>
              <a:spcAft>
                <a:spcPts val="1200"/>
              </a:spcAft>
            </a:pPr>
            <a:r>
              <a:rPr lang="en-US" sz="2000" dirty="0" smtClean="0">
                <a:solidFill>
                  <a:schemeClr val="tx1">
                    <a:lumMod val="65000"/>
                    <a:lumOff val="35000"/>
                  </a:schemeClr>
                </a:solidFill>
                <a:latin typeface="Arial"/>
                <a:cs typeface="Arial"/>
              </a:rPr>
              <a:t>The timing of this profiling will enable work for future deployments to allow multiple uses for one document.</a:t>
            </a:r>
            <a:endParaRPr lang="en-US" sz="2000" dirty="0">
              <a:solidFill>
                <a:schemeClr val="tx1">
                  <a:lumMod val="65000"/>
                  <a:lumOff val="35000"/>
                </a:schemeClr>
              </a:solidFill>
              <a:latin typeface="Arial"/>
              <a:cs typeface="Arial"/>
            </a:endParaRPr>
          </a:p>
        </p:txBody>
      </p:sp>
      <p:pic>
        <p:nvPicPr>
          <p:cNvPr id="9" name="Picture 8" descr="ihe-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Tree>
    <p:extLst>
      <p:ext uri="{BB962C8B-B14F-4D97-AF65-F5344CB8AC3E}">
        <p14:creationId xmlns:p14="http://schemas.microsoft.com/office/powerpoint/2010/main" val="24147122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ground_Duo_266.jpg"/>
          <p:cNvPicPr>
            <a:picLocks noChangeAspect="1"/>
          </p:cNvPicPr>
          <p:nvPr/>
        </p:nvPicPr>
        <p:blipFill>
          <a:blip r:embed="rId3">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685800" y="897793"/>
            <a:ext cx="7772400" cy="747605"/>
          </a:xfrm>
        </p:spPr>
        <p:txBody>
          <a:bodyPr>
            <a:normAutofit/>
          </a:bodyPr>
          <a:lstStyle/>
          <a:p>
            <a:pPr algn="r"/>
            <a:r>
              <a:rPr lang="en-CA" altLang="en-US" sz="3200" dirty="0">
                <a:ea typeface="ＭＳ Ｐゴシック" pitchFamily="34" charset="-128"/>
              </a:rPr>
              <a:t>Existing IHE Profiles and Risks</a:t>
            </a:r>
            <a:endParaRPr lang="en-US" sz="3000" b="1" dirty="0">
              <a:solidFill>
                <a:srgbClr val="5A4099"/>
              </a:solidFill>
              <a:latin typeface="Arial"/>
              <a:cs typeface="Arial"/>
            </a:endParaRPr>
          </a:p>
        </p:txBody>
      </p:sp>
      <p:sp>
        <p:nvSpPr>
          <p:cNvPr id="3" name="Subtitle 2"/>
          <p:cNvSpPr>
            <a:spLocks noGrp="1"/>
          </p:cNvSpPr>
          <p:nvPr>
            <p:ph type="subTitle" idx="1"/>
          </p:nvPr>
        </p:nvSpPr>
        <p:spPr>
          <a:xfrm>
            <a:off x="509260" y="1844870"/>
            <a:ext cx="8125480" cy="4859540"/>
          </a:xfrm>
        </p:spPr>
        <p:txBody>
          <a:bodyPr>
            <a:normAutofit/>
          </a:bodyPr>
          <a:lstStyle/>
          <a:p>
            <a:pPr>
              <a:defRPr/>
            </a:pPr>
            <a:endParaRPr lang="en-CA" dirty="0">
              <a:ea typeface="ＭＳ Ｐゴシック" pitchFamily="34" charset="-128"/>
            </a:endParaRPr>
          </a:p>
          <a:p>
            <a:pPr algn="l">
              <a:defRPr/>
            </a:pPr>
            <a:r>
              <a:rPr lang="en-CA" dirty="0">
                <a:ea typeface="ＭＳ Ｐゴシック" pitchFamily="34" charset="-128"/>
              </a:rPr>
              <a:t>Risk of this proposal not being undertaken this cycle</a:t>
            </a:r>
            <a:r>
              <a:rPr lang="en-CA" dirty="0" smtClean="0">
                <a:ea typeface="ＭＳ Ｐゴシック" pitchFamily="34" charset="-128"/>
              </a:rPr>
              <a:t>?</a:t>
            </a:r>
          </a:p>
          <a:p>
            <a:pPr algn="l">
              <a:defRPr/>
            </a:pPr>
            <a:endParaRPr lang="en-CA" dirty="0">
              <a:ea typeface="ＭＳ Ｐゴシック" pitchFamily="34" charset="-128"/>
            </a:endParaRPr>
          </a:p>
          <a:p>
            <a:pPr algn="l">
              <a:defRPr/>
            </a:pPr>
            <a:r>
              <a:rPr lang="en-CA" dirty="0" smtClean="0">
                <a:ea typeface="ＭＳ Ｐゴシック" pitchFamily="34" charset="-128"/>
              </a:rPr>
              <a:t>Proliferation of Document Content profiles designed for narrow focus and scope.</a:t>
            </a:r>
          </a:p>
          <a:p>
            <a:pPr algn="l">
              <a:defRPr/>
            </a:pPr>
            <a:r>
              <a:rPr lang="en-CA" dirty="0" smtClean="0">
                <a:ea typeface="ＭＳ Ｐゴシック" pitchFamily="34" charset="-128"/>
              </a:rPr>
              <a:t>Lack of general support towards a goal of one document to support many uses.</a:t>
            </a:r>
            <a:endParaRPr lang="en-CA" dirty="0">
              <a:ea typeface="ＭＳ Ｐゴシック" pitchFamily="34" charset="-128"/>
            </a:endParaRPr>
          </a:p>
        </p:txBody>
      </p:sp>
      <p:pic>
        <p:nvPicPr>
          <p:cNvPr id="9" name="Picture 8" descr="ihe-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Tree>
    <p:extLst>
      <p:ext uri="{BB962C8B-B14F-4D97-AF65-F5344CB8AC3E}">
        <p14:creationId xmlns:p14="http://schemas.microsoft.com/office/powerpoint/2010/main" val="42583009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ground_Duo_266.jpg"/>
          <p:cNvPicPr>
            <a:picLocks noChangeAspect="1"/>
          </p:cNvPicPr>
          <p:nvPr/>
        </p:nvPicPr>
        <p:blipFill>
          <a:blip r:embed="rId3">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685800" y="897793"/>
            <a:ext cx="7772400" cy="747605"/>
          </a:xfrm>
        </p:spPr>
        <p:txBody>
          <a:bodyPr>
            <a:normAutofit/>
          </a:bodyPr>
          <a:lstStyle/>
          <a:p>
            <a:pPr algn="r"/>
            <a:r>
              <a:rPr lang="en-CA" altLang="en-US" sz="3200" dirty="0">
                <a:ea typeface="ＭＳ Ｐゴシック" pitchFamily="34" charset="-128"/>
              </a:rPr>
              <a:t>Use Case</a:t>
            </a:r>
            <a:endParaRPr lang="en-US" sz="3000" b="1" dirty="0">
              <a:solidFill>
                <a:srgbClr val="5A4099"/>
              </a:solidFill>
              <a:latin typeface="Arial"/>
              <a:cs typeface="Arial"/>
            </a:endParaRPr>
          </a:p>
        </p:txBody>
      </p:sp>
      <p:sp>
        <p:nvSpPr>
          <p:cNvPr id="3" name="Subtitle 2"/>
          <p:cNvSpPr>
            <a:spLocks noGrp="1"/>
          </p:cNvSpPr>
          <p:nvPr>
            <p:ph type="subTitle" idx="1"/>
          </p:nvPr>
        </p:nvSpPr>
        <p:spPr>
          <a:xfrm>
            <a:off x="509260" y="1844870"/>
            <a:ext cx="8125480" cy="4859540"/>
          </a:xfrm>
        </p:spPr>
        <p:txBody>
          <a:bodyPr>
            <a:normAutofit lnSpcReduction="10000"/>
          </a:bodyPr>
          <a:lstStyle/>
          <a:p>
            <a:pPr marL="0" lvl="1" algn="l">
              <a:spcBef>
                <a:spcPts val="0"/>
              </a:spcBef>
              <a:spcAft>
                <a:spcPts val="1200"/>
              </a:spcAft>
            </a:pPr>
            <a:r>
              <a:rPr lang="en-US" sz="2000" dirty="0" smtClean="0">
                <a:solidFill>
                  <a:schemeClr val="tx1">
                    <a:lumMod val="65000"/>
                    <a:lumOff val="35000"/>
                  </a:schemeClr>
                </a:solidFill>
                <a:latin typeface="Arial"/>
                <a:cs typeface="Arial"/>
              </a:rPr>
              <a:t>Current Use Case</a:t>
            </a:r>
          </a:p>
          <a:p>
            <a:pPr marL="0" lvl="1" algn="l">
              <a:spcBef>
                <a:spcPts val="0"/>
              </a:spcBef>
              <a:spcAft>
                <a:spcPts val="1200"/>
              </a:spcAft>
            </a:pPr>
            <a:r>
              <a:rPr lang="en-US" sz="2000" dirty="0"/>
              <a:t>At the end of a patient visit, Dr X wants to send a Visit Summary to patient Y, consisting of a summary of, for example, the list of problems assessed, medications reviewed and updated, plans and goals. However, Dr. X has to send the patient a list of medications, problems, plans and goals. There is not an easy way to indicate the ones reviewed and updated associated with the visit.  Dr. X also has to send the patient a document with sections that were not addressed during the visit because the existing document type specifications require that certain sections be present even when there is absence of data. Filling these sections with No Known, or other placeholder text and entries is not useful, and often confusing, to patients.</a:t>
            </a:r>
          </a:p>
          <a:p>
            <a:pPr marL="0" lvl="1" algn="l">
              <a:spcBef>
                <a:spcPts val="0"/>
              </a:spcBef>
              <a:spcAft>
                <a:spcPts val="1200"/>
              </a:spcAft>
            </a:pPr>
            <a:r>
              <a:rPr lang="en-US" sz="2000" dirty="0" smtClean="0">
                <a:solidFill>
                  <a:schemeClr val="tx1">
                    <a:lumMod val="65000"/>
                    <a:lumOff val="35000"/>
                  </a:schemeClr>
                </a:solidFill>
                <a:latin typeface="Arial"/>
                <a:cs typeface="Arial"/>
              </a:rPr>
              <a:t>Proposed </a:t>
            </a:r>
            <a:r>
              <a:rPr lang="en-US" sz="2000" dirty="0" smtClean="0">
                <a:solidFill>
                  <a:schemeClr val="tx1">
                    <a:lumMod val="65000"/>
                    <a:lumOff val="35000"/>
                  </a:schemeClr>
                </a:solidFill>
                <a:latin typeface="Arial"/>
                <a:cs typeface="Arial"/>
              </a:rPr>
              <a:t>Use </a:t>
            </a:r>
            <a:r>
              <a:rPr lang="en-US" sz="2000" dirty="0" smtClean="0">
                <a:solidFill>
                  <a:schemeClr val="tx1">
                    <a:lumMod val="65000"/>
                    <a:lumOff val="35000"/>
                  </a:schemeClr>
                </a:solidFill>
                <a:latin typeface="Arial"/>
                <a:cs typeface="Arial"/>
              </a:rPr>
              <a:t>Case</a:t>
            </a:r>
          </a:p>
          <a:p>
            <a:pPr marL="0" lvl="1" algn="l">
              <a:spcBef>
                <a:spcPts val="0"/>
              </a:spcBef>
              <a:spcAft>
                <a:spcPts val="1200"/>
              </a:spcAft>
            </a:pPr>
            <a:r>
              <a:rPr lang="en-US" sz="2000" dirty="0"/>
              <a:t>At the end of a patient visit, Dr X wants to send a Visit Summary to patient Y, consisting of </a:t>
            </a:r>
            <a:r>
              <a:rPr lang="en-US" sz="2000" dirty="0" smtClean="0"/>
              <a:t>content that is tagged in some manner to support multiple views (possibly from multiple style sheet processing instructions). </a:t>
            </a:r>
            <a:endParaRPr lang="en-US" sz="2000" dirty="0"/>
          </a:p>
          <a:p>
            <a:pPr marL="0" lvl="1" algn="l">
              <a:spcBef>
                <a:spcPts val="0"/>
              </a:spcBef>
              <a:spcAft>
                <a:spcPts val="1200"/>
              </a:spcAft>
            </a:pPr>
            <a:endParaRPr lang="en-US" sz="2000" dirty="0">
              <a:solidFill>
                <a:schemeClr val="tx1">
                  <a:lumMod val="65000"/>
                  <a:lumOff val="35000"/>
                </a:schemeClr>
              </a:solidFill>
              <a:latin typeface="Arial"/>
              <a:cs typeface="Arial"/>
            </a:endParaRPr>
          </a:p>
        </p:txBody>
      </p:sp>
      <p:pic>
        <p:nvPicPr>
          <p:cNvPr id="9" name="Picture 8" descr="ihe-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Tree>
    <p:extLst>
      <p:ext uri="{BB962C8B-B14F-4D97-AF65-F5344CB8AC3E}">
        <p14:creationId xmlns:p14="http://schemas.microsoft.com/office/powerpoint/2010/main" val="16779694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879</TotalTime>
  <Words>613</Words>
  <Application>Microsoft Office PowerPoint</Application>
  <PresentationFormat>On-screen Show (4:3)</PresentationFormat>
  <Paragraphs>71</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ＭＳ Ｐゴシック</vt:lpstr>
      <vt:lpstr>Arial</vt:lpstr>
      <vt:lpstr>Calibri</vt:lpstr>
      <vt:lpstr>Office Theme</vt:lpstr>
      <vt:lpstr>Patient View Visit Summary profile proposal</vt:lpstr>
      <vt:lpstr>The Problem</vt:lpstr>
      <vt:lpstr>Patient View Example Requests (examples of actual requests we have heard)</vt:lpstr>
      <vt:lpstr>PowerPoint Presentation</vt:lpstr>
      <vt:lpstr>PowerPoint Presentation</vt:lpstr>
      <vt:lpstr>Value Proposition</vt:lpstr>
      <vt:lpstr>Market Readiness</vt:lpstr>
      <vt:lpstr>Existing IHE Profiles and Risks</vt:lpstr>
      <vt:lpstr>Use Case</vt:lpstr>
      <vt:lpstr>Proposed Standards &amp; Systems</vt:lpstr>
      <vt:lpstr>Discussion</vt:lpstr>
    </vt:vector>
  </TitlesOfParts>
  <Company>RSNA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Slide 1</dc:title>
  <dc:creator>mstanits</dc:creator>
  <cp:lastModifiedBy>Cole, George</cp:lastModifiedBy>
  <cp:revision>63</cp:revision>
  <cp:lastPrinted>2013-02-21T14:05:33Z</cp:lastPrinted>
  <dcterms:created xsi:type="dcterms:W3CDTF">2011-05-17T16:43:13Z</dcterms:created>
  <dcterms:modified xsi:type="dcterms:W3CDTF">2013-10-08T20:35:57Z</dcterms:modified>
</cp:coreProperties>
</file>